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28" r:id="rId2"/>
    <p:sldId id="484" r:id="rId3"/>
    <p:sldId id="431" r:id="rId4"/>
    <p:sldId id="427" r:id="rId5"/>
    <p:sldId id="485" r:id="rId6"/>
    <p:sldId id="446" r:id="rId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Graft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50B"/>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7" autoAdjust="0"/>
    <p:restoredTop sz="69080" autoAdjust="0"/>
  </p:normalViewPr>
  <p:slideViewPr>
    <p:cSldViewPr>
      <p:cViewPr varScale="1">
        <p:scale>
          <a:sx n="72" d="100"/>
          <a:sy n="72" d="100"/>
        </p:scale>
        <p:origin x="2244" y="5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734"/>
    </p:cViewPr>
  </p:sorterViewPr>
  <p:notesViewPr>
    <p:cSldViewPr>
      <p:cViewPr varScale="1">
        <p:scale>
          <a:sx n="88" d="100"/>
          <a:sy n="88"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311" tIns="45656" rIns="91311" bIns="45656" rtlCol="0"/>
          <a:lstStyle>
            <a:lvl1pPr algn="l" eaLnBrk="1" hangingPunct="1">
              <a:defRPr sz="1200"/>
            </a:lvl1pPr>
          </a:lstStyle>
          <a:p>
            <a:pPr>
              <a:defRPr/>
            </a:pPr>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311" tIns="45656" rIns="91311" bIns="45656" rtlCol="0"/>
          <a:lstStyle>
            <a:lvl1pPr algn="r" eaLnBrk="1" hangingPunct="1">
              <a:defRPr sz="1200"/>
            </a:lvl1pPr>
          </a:lstStyle>
          <a:p>
            <a:pPr>
              <a:defRPr/>
            </a:pPr>
            <a:fld id="{90B488A1-5887-45FB-9BF6-06DD2828D6AB}" type="datetimeFigureOut">
              <a:rPr lang="en-US"/>
              <a:pPr>
                <a:defRPr/>
              </a:pPr>
              <a:t>9/20/2018</a:t>
            </a:fld>
            <a:endParaRPr lang="en-NZ"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311" tIns="45656" rIns="91311" bIns="45656" rtlCol="0" anchor="b"/>
          <a:lstStyle>
            <a:lvl1pPr algn="l" eaLnBrk="1" hangingPunct="1">
              <a:defRPr sz="1200"/>
            </a:lvl1pPr>
          </a:lstStyle>
          <a:p>
            <a:pPr>
              <a:defRPr/>
            </a:pPr>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311" tIns="45656" rIns="91311" bIns="45656" numCol="1" anchor="b" anchorCtr="0" compatLnSpc="1">
            <a:prstTxWarp prst="textNoShape">
              <a:avLst/>
            </a:prstTxWarp>
          </a:bodyPr>
          <a:lstStyle>
            <a:lvl1pPr algn="r" eaLnBrk="1" hangingPunct="1">
              <a:defRPr sz="1200"/>
            </a:lvl1pPr>
          </a:lstStyle>
          <a:p>
            <a:pPr>
              <a:defRPr/>
            </a:pPr>
            <a:fld id="{72C8A193-09E4-4F9C-A702-2E8293D1412F}" type="slidenum">
              <a:rPr lang="en-NZ"/>
              <a:pPr>
                <a:defRPr/>
              </a:pPr>
              <a:t>‹#›</a:t>
            </a:fld>
            <a:endParaRPr lang="en-N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311" tIns="45656" rIns="91311" bIns="45656" rtlCol="0"/>
          <a:lstStyle>
            <a:lvl1pPr algn="l" eaLnBrk="1" hangingPunct="1">
              <a:defRPr sz="1200"/>
            </a:lvl1pPr>
          </a:lstStyle>
          <a:p>
            <a:pPr>
              <a:defRPr/>
            </a:pPr>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311" tIns="45656" rIns="91311" bIns="45656" rtlCol="0"/>
          <a:lstStyle>
            <a:lvl1pPr algn="r" eaLnBrk="1" hangingPunct="1">
              <a:defRPr sz="1200"/>
            </a:lvl1pPr>
          </a:lstStyle>
          <a:p>
            <a:pPr>
              <a:defRPr/>
            </a:pPr>
            <a:fld id="{6F495408-D18F-45DF-91D2-F603FF85D567}" type="datetimeFigureOut">
              <a:rPr lang="en-US"/>
              <a:pPr>
                <a:defRPr/>
              </a:pPr>
              <a:t>9/20/2018</a:t>
            </a:fld>
            <a:endParaRPr lang="en-NZ" dirty="0"/>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11" tIns="45656" rIns="91311" bIns="45656" rtlCol="0" anchor="ctr"/>
          <a:lstStyle/>
          <a:p>
            <a:pPr lvl="0"/>
            <a:endParaRPr lang="en-NZ" noProof="0" dirty="0"/>
          </a:p>
        </p:txBody>
      </p:sp>
      <p:sp>
        <p:nvSpPr>
          <p:cNvPr id="5" name="Notes Placeholder 4"/>
          <p:cNvSpPr>
            <a:spLocks noGrp="1"/>
          </p:cNvSpPr>
          <p:nvPr>
            <p:ph type="body" sz="quarter" idx="3"/>
          </p:nvPr>
        </p:nvSpPr>
        <p:spPr>
          <a:xfrm>
            <a:off x="681038" y="4714875"/>
            <a:ext cx="5437187" cy="4467225"/>
          </a:xfrm>
          <a:prstGeom prst="rect">
            <a:avLst/>
          </a:prstGeom>
        </p:spPr>
        <p:txBody>
          <a:bodyPr vert="horz" lIns="91311" tIns="45656" rIns="91311" bIns="4565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311" tIns="45656" rIns="91311" bIns="45656" rtlCol="0" anchor="b"/>
          <a:lstStyle>
            <a:lvl1pPr algn="l" eaLnBrk="1" hangingPunct="1">
              <a:defRPr sz="1200"/>
            </a:lvl1pPr>
          </a:lstStyle>
          <a:p>
            <a:pPr>
              <a:defRPr/>
            </a:pPr>
            <a:endParaRPr lang="en-NZ"/>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311" tIns="45656" rIns="91311" bIns="45656" numCol="1" anchor="b" anchorCtr="0" compatLnSpc="1">
            <a:prstTxWarp prst="textNoShape">
              <a:avLst/>
            </a:prstTxWarp>
          </a:bodyPr>
          <a:lstStyle>
            <a:lvl1pPr algn="r" eaLnBrk="1" hangingPunct="1">
              <a:defRPr sz="1200"/>
            </a:lvl1pPr>
          </a:lstStyle>
          <a:p>
            <a:pPr>
              <a:defRPr/>
            </a:pPr>
            <a:fld id="{D35325D8-EF67-48B5-8F86-E740153CCFF6}" type="slidenum">
              <a:rPr lang="en-NZ"/>
              <a:pPr>
                <a:defRPr/>
              </a:pPr>
              <a:t>‹#›</a:t>
            </a:fld>
            <a:endParaRPr lang="en-N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51B51C3-4032-421C-ACC5-596724A66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732A187-5888-4BF3-B32E-93E2E9864E0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p>
        </p:txBody>
      </p:sp>
      <p:sp>
        <p:nvSpPr>
          <p:cNvPr id="5124" name="Slide Number Placeholder 3">
            <a:extLst>
              <a:ext uri="{FF2B5EF4-FFF2-40B4-BE49-F238E27FC236}">
                <a16:creationId xmlns:a16="http://schemas.microsoft.com/office/drawing/2014/main" id="{5DD3F3CE-4420-44E3-BD53-014944D401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812981-4DAD-41B7-9595-E7B8650BAC37}" type="slidenum">
              <a:rPr lang="en-NZ" altLang="en-US" smtClean="0">
                <a:latin typeface="Arial" panose="020B0604020202020204" pitchFamily="34" charset="0"/>
              </a:rPr>
              <a:pPr>
                <a:spcBef>
                  <a:spcPct val="0"/>
                </a:spcBef>
              </a:pPr>
              <a:t>1</a:t>
            </a:fld>
            <a:endParaRPr lang="en-NZ" altLang="en-US">
              <a:latin typeface="Arial" panose="020B0604020202020204" pitchFamily="34" charset="0"/>
            </a:endParaRPr>
          </a:p>
        </p:txBody>
      </p:sp>
    </p:spTree>
    <p:extLst>
      <p:ext uri="{BB962C8B-B14F-4D97-AF65-F5344CB8AC3E}">
        <p14:creationId xmlns:p14="http://schemas.microsoft.com/office/powerpoint/2010/main" val="95304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pPr>
              <a:defRPr/>
            </a:pPr>
            <a:fld id="{D35325D8-EF67-48B5-8F86-E740153CCFF6}" type="slidenum">
              <a:rPr lang="en-NZ" smtClean="0"/>
              <a:pPr>
                <a:defRPr/>
              </a:pPr>
              <a:t>2</a:t>
            </a:fld>
            <a:endParaRPr lang="en-NZ" dirty="0"/>
          </a:p>
        </p:txBody>
      </p:sp>
    </p:spTree>
    <p:extLst>
      <p:ext uri="{BB962C8B-B14F-4D97-AF65-F5344CB8AC3E}">
        <p14:creationId xmlns:p14="http://schemas.microsoft.com/office/powerpoint/2010/main" val="293706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0D3F8D9-9BC8-40C7-8BBF-E117D788F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8958867-05F4-48B7-9867-4A95CFCBEF0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NZ" b="1" dirty="0">
              <a:solidFill>
                <a:schemeClr val="accent3">
                  <a:lumMod val="75000"/>
                </a:schemeClr>
              </a:solidFill>
            </a:endParaRPr>
          </a:p>
        </p:txBody>
      </p:sp>
      <p:sp>
        <p:nvSpPr>
          <p:cNvPr id="21508" name="Slide Number Placeholder 3">
            <a:extLst>
              <a:ext uri="{FF2B5EF4-FFF2-40B4-BE49-F238E27FC236}">
                <a16:creationId xmlns:a16="http://schemas.microsoft.com/office/drawing/2014/main" id="{1AC767B4-933A-4C8C-9462-A89B09ABC1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188" indent="-280988">
              <a:spcBef>
                <a:spcPct val="30000"/>
              </a:spcBef>
              <a:defRPr sz="1200">
                <a:solidFill>
                  <a:schemeClr val="tx1"/>
                </a:solidFill>
                <a:latin typeface="Calibri" panose="020F0502020204030204" pitchFamily="34" charset="0"/>
              </a:defRPr>
            </a:lvl2pPr>
            <a:lvl3pPr marL="1138238" indent="-223838">
              <a:spcBef>
                <a:spcPct val="30000"/>
              </a:spcBef>
              <a:defRPr sz="1200">
                <a:solidFill>
                  <a:schemeClr val="tx1"/>
                </a:solidFill>
                <a:latin typeface="Calibri" panose="020F0502020204030204" pitchFamily="34" charset="0"/>
              </a:defRPr>
            </a:lvl3pPr>
            <a:lvl4pPr marL="1590675" indent="-223838">
              <a:spcBef>
                <a:spcPct val="30000"/>
              </a:spcBef>
              <a:defRPr sz="1200">
                <a:solidFill>
                  <a:schemeClr val="tx1"/>
                </a:solidFill>
                <a:latin typeface="Calibri" panose="020F0502020204030204" pitchFamily="34" charset="0"/>
              </a:defRPr>
            </a:lvl4pPr>
            <a:lvl5pPr marL="2047875" indent="-223838">
              <a:spcBef>
                <a:spcPct val="30000"/>
              </a:spcBef>
              <a:defRPr sz="1200">
                <a:solidFill>
                  <a:schemeClr val="tx1"/>
                </a:solidFill>
                <a:latin typeface="Calibri" panose="020F0502020204030204" pitchFamily="34" charset="0"/>
              </a:defRPr>
            </a:lvl5pPr>
            <a:lvl6pPr marL="2505075" indent="-223838" eaLnBrk="0" fontAlgn="base" hangingPunct="0">
              <a:spcBef>
                <a:spcPct val="30000"/>
              </a:spcBef>
              <a:spcAft>
                <a:spcPct val="0"/>
              </a:spcAft>
              <a:defRPr sz="1200">
                <a:solidFill>
                  <a:schemeClr val="tx1"/>
                </a:solidFill>
                <a:latin typeface="Calibri" panose="020F0502020204030204" pitchFamily="34" charset="0"/>
              </a:defRPr>
            </a:lvl6pPr>
            <a:lvl7pPr marL="2962275" indent="-223838" eaLnBrk="0" fontAlgn="base" hangingPunct="0">
              <a:spcBef>
                <a:spcPct val="30000"/>
              </a:spcBef>
              <a:spcAft>
                <a:spcPct val="0"/>
              </a:spcAft>
              <a:defRPr sz="1200">
                <a:solidFill>
                  <a:schemeClr val="tx1"/>
                </a:solidFill>
                <a:latin typeface="Calibri" panose="020F0502020204030204" pitchFamily="34" charset="0"/>
              </a:defRPr>
            </a:lvl7pPr>
            <a:lvl8pPr marL="3419475" indent="-223838" eaLnBrk="0" fontAlgn="base" hangingPunct="0">
              <a:spcBef>
                <a:spcPct val="30000"/>
              </a:spcBef>
              <a:spcAft>
                <a:spcPct val="0"/>
              </a:spcAft>
              <a:defRPr sz="1200">
                <a:solidFill>
                  <a:schemeClr val="tx1"/>
                </a:solidFill>
                <a:latin typeface="Calibri" panose="020F0502020204030204" pitchFamily="34" charset="0"/>
              </a:defRPr>
            </a:lvl8pPr>
            <a:lvl9pPr marL="3876675"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0370FB-FA83-46E7-8ED7-9EEB59F81EBF}" type="slidenum">
              <a:rPr lang="en-NZ" altLang="en-US" smtClean="0">
                <a:latin typeface="Arial" panose="020B0604020202020204" pitchFamily="34" charset="0"/>
              </a:rPr>
              <a:pPr>
                <a:spcBef>
                  <a:spcPct val="0"/>
                </a:spcBef>
              </a:pPr>
              <a:t>3</a:t>
            </a:fld>
            <a:endParaRPr lang="en-NZ" altLang="en-US">
              <a:latin typeface="Arial" panose="020B0604020202020204" pitchFamily="34" charset="0"/>
            </a:endParaRPr>
          </a:p>
        </p:txBody>
      </p:sp>
    </p:spTree>
    <p:extLst>
      <p:ext uri="{BB962C8B-B14F-4D97-AF65-F5344CB8AC3E}">
        <p14:creationId xmlns:p14="http://schemas.microsoft.com/office/powerpoint/2010/main" val="233034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dirty="0"/>
              <a:t>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0F397B-0EC8-4D3D-BEB6-F331CD303F44}" type="slidenum">
              <a:rPr lang="en-NZ" altLang="en-US" smtClean="0">
                <a:latin typeface="Arial" panose="020B0604020202020204" pitchFamily="34" charset="0"/>
              </a:rPr>
              <a:pPr>
                <a:spcBef>
                  <a:spcPct val="0"/>
                </a:spcBef>
              </a:pPr>
              <a:t>4</a:t>
            </a:fld>
            <a:endParaRPr lang="en-NZ" altLang="en-US">
              <a:latin typeface="Arial" panose="020B0604020202020204" pitchFamily="34" charset="0"/>
            </a:endParaRPr>
          </a:p>
        </p:txBody>
      </p:sp>
    </p:spTree>
    <p:extLst>
      <p:ext uri="{BB962C8B-B14F-4D97-AF65-F5344CB8AC3E}">
        <p14:creationId xmlns:p14="http://schemas.microsoft.com/office/powerpoint/2010/main" val="44562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NZ"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0F397B-0EC8-4D3D-BEB6-F331CD303F44}" type="slidenum">
              <a:rPr lang="en-NZ" altLang="en-US" smtClean="0">
                <a:latin typeface="Arial" panose="020B0604020202020204" pitchFamily="34" charset="0"/>
              </a:rPr>
              <a:pPr>
                <a:spcBef>
                  <a:spcPct val="0"/>
                </a:spcBef>
              </a:pPr>
              <a:t>5</a:t>
            </a:fld>
            <a:endParaRPr lang="en-NZ" altLang="en-US">
              <a:latin typeface="Arial" panose="020B0604020202020204" pitchFamily="34" charset="0"/>
            </a:endParaRPr>
          </a:p>
        </p:txBody>
      </p:sp>
    </p:spTree>
    <p:extLst>
      <p:ext uri="{BB962C8B-B14F-4D97-AF65-F5344CB8AC3E}">
        <p14:creationId xmlns:p14="http://schemas.microsoft.com/office/powerpoint/2010/main" val="105218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274C9FE-C908-4AF7-9DA7-A1D1801A865C}"/>
              </a:ext>
            </a:extLst>
          </p:cNvPr>
          <p:cNvSpPr>
            <a:spLocks noGrp="1" noRot="1" noChangeAspect="1" noTextEdit="1"/>
          </p:cNvSpPr>
          <p:nvPr>
            <p:ph type="sldImg"/>
          </p:nvPr>
        </p:nvSpPr>
        <p:spPr bwMode="auto">
          <a:xfrm>
            <a:off x="917575" y="747713"/>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DEF9DF9-7FBE-4829-81FC-736BB6B781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indent="-171450">
              <a:buFont typeface="Arial" panose="020B0604020202020204" pitchFamily="34" charset="0"/>
              <a:buChar char="•"/>
            </a:pPr>
            <a:endParaRPr lang="en-US" altLang="en-US" dirty="0"/>
          </a:p>
        </p:txBody>
      </p:sp>
      <p:sp>
        <p:nvSpPr>
          <p:cNvPr id="28676" name="Slide Number Placeholder 3">
            <a:extLst>
              <a:ext uri="{FF2B5EF4-FFF2-40B4-BE49-F238E27FC236}">
                <a16:creationId xmlns:a16="http://schemas.microsoft.com/office/drawing/2014/main" id="{8F59F192-CCB5-45EC-84C9-67694C708D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68E0F0-E16B-46A6-9460-947C6343A843}" type="slidenum">
              <a:rPr lang="en-NZ" altLang="en-US" smtClean="0">
                <a:latin typeface="Arial" panose="020B0604020202020204" pitchFamily="34" charset="0"/>
              </a:rPr>
              <a:pPr>
                <a:spcBef>
                  <a:spcPct val="0"/>
                </a:spcBef>
              </a:pPr>
              <a:t>6</a:t>
            </a:fld>
            <a:endParaRPr lang="en-NZ" altLang="en-US">
              <a:latin typeface="Arial" panose="020B0604020202020204" pitchFamily="34" charset="0"/>
            </a:endParaRPr>
          </a:p>
        </p:txBody>
      </p:sp>
    </p:spTree>
    <p:extLst>
      <p:ext uri="{BB962C8B-B14F-4D97-AF65-F5344CB8AC3E}">
        <p14:creationId xmlns:p14="http://schemas.microsoft.com/office/powerpoint/2010/main" val="306073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D0D33E25-8CFF-4914-9AB1-16B7E5055E73}" type="datetime1">
              <a:rPr lang="en-US"/>
              <a:pPr>
                <a:defRPr/>
              </a:pPr>
              <a:t>9/20/2018</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81591896-A62C-4720-A479-82D8D8268198}" type="slidenum">
              <a:rPr lang="en-NZ"/>
              <a:pPr>
                <a:defRPr/>
              </a:pPr>
              <a:t>‹#›</a:t>
            </a:fld>
            <a:endParaRPr lang="en-NZ" dirty="0"/>
          </a:p>
        </p:txBody>
      </p:sp>
    </p:spTree>
    <p:extLst>
      <p:ext uri="{BB962C8B-B14F-4D97-AF65-F5344CB8AC3E}">
        <p14:creationId xmlns:p14="http://schemas.microsoft.com/office/powerpoint/2010/main" val="307602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fld id="{963FFF6C-E005-4470-BBCC-9BFA67AA0516}" type="datetime1">
              <a:rPr lang="en-US"/>
              <a:pPr>
                <a:defRPr/>
              </a:pPr>
              <a:t>9/20/2018</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8AE6B3C5-B8CD-46D1-A938-DE72602C0959}" type="slidenum">
              <a:rPr lang="en-NZ"/>
              <a:pPr>
                <a:defRPr/>
              </a:pPr>
              <a:t>‹#›</a:t>
            </a:fld>
            <a:endParaRPr lang="en-NZ" dirty="0"/>
          </a:p>
        </p:txBody>
      </p:sp>
    </p:spTree>
    <p:extLst>
      <p:ext uri="{BB962C8B-B14F-4D97-AF65-F5344CB8AC3E}">
        <p14:creationId xmlns:p14="http://schemas.microsoft.com/office/powerpoint/2010/main" val="202840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fld id="{8B1F143D-4C76-4C89-9A98-9160B69255BC}" type="datetime1">
              <a:rPr lang="en-US"/>
              <a:pPr>
                <a:defRPr/>
              </a:pPr>
              <a:t>9/20/2018</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89147EE1-F20F-46E5-829D-238B8BD91FE0}" type="slidenum">
              <a:rPr lang="en-NZ"/>
              <a:pPr>
                <a:defRPr/>
              </a:pPr>
              <a:t>‹#›</a:t>
            </a:fld>
            <a:endParaRPr lang="en-NZ" dirty="0"/>
          </a:p>
        </p:txBody>
      </p:sp>
    </p:spTree>
    <p:extLst>
      <p:ext uri="{BB962C8B-B14F-4D97-AF65-F5344CB8AC3E}">
        <p14:creationId xmlns:p14="http://schemas.microsoft.com/office/powerpoint/2010/main" val="412396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fld id="{DE1EAA66-025A-4EFB-8A74-E5AAAFBBC6BA}" type="datetime1">
              <a:rPr lang="en-US"/>
              <a:pPr>
                <a:defRPr/>
              </a:pPr>
              <a:t>9/20/2018</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D6CBD45-28C6-488D-8F9A-34514C293589}" type="slidenum">
              <a:rPr lang="en-NZ"/>
              <a:pPr>
                <a:defRPr/>
              </a:pPr>
              <a:t>‹#›</a:t>
            </a:fld>
            <a:endParaRPr lang="en-NZ" dirty="0"/>
          </a:p>
        </p:txBody>
      </p:sp>
    </p:spTree>
    <p:extLst>
      <p:ext uri="{BB962C8B-B14F-4D97-AF65-F5344CB8AC3E}">
        <p14:creationId xmlns:p14="http://schemas.microsoft.com/office/powerpoint/2010/main" val="234305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E0B6C8-4E46-4986-B494-F952EB654D94}" type="datetime1">
              <a:rPr lang="en-US"/>
              <a:pPr>
                <a:defRPr/>
              </a:pPr>
              <a:t>9/20/2018</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AADB5F6-D8B9-4EA1-9315-CA81C7F399A1}" type="slidenum">
              <a:rPr lang="en-NZ"/>
              <a:pPr>
                <a:defRPr/>
              </a:pPr>
              <a:t>‹#›</a:t>
            </a:fld>
            <a:endParaRPr lang="en-NZ" dirty="0"/>
          </a:p>
        </p:txBody>
      </p:sp>
    </p:spTree>
    <p:extLst>
      <p:ext uri="{BB962C8B-B14F-4D97-AF65-F5344CB8AC3E}">
        <p14:creationId xmlns:p14="http://schemas.microsoft.com/office/powerpoint/2010/main" val="140241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p:txBody>
          <a:bodyPr/>
          <a:lstStyle>
            <a:lvl1pPr>
              <a:defRPr/>
            </a:lvl1pPr>
          </a:lstStyle>
          <a:p>
            <a:pPr>
              <a:defRPr/>
            </a:pPr>
            <a:fld id="{1132C52F-42A0-4FEE-A031-496CCE188405}" type="datetime1">
              <a:rPr lang="en-US"/>
              <a:pPr>
                <a:defRPr/>
              </a:pPr>
              <a:t>9/20/2018</a:t>
            </a:fld>
            <a:endParaRPr lang="en-NZ" dirty="0"/>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4115B425-F629-4039-BCC1-CE81B9BDB4F2}" type="slidenum">
              <a:rPr lang="en-NZ"/>
              <a:pPr>
                <a:defRPr/>
              </a:pPr>
              <a:t>‹#›</a:t>
            </a:fld>
            <a:endParaRPr lang="en-NZ" dirty="0"/>
          </a:p>
        </p:txBody>
      </p:sp>
    </p:spTree>
    <p:extLst>
      <p:ext uri="{BB962C8B-B14F-4D97-AF65-F5344CB8AC3E}">
        <p14:creationId xmlns:p14="http://schemas.microsoft.com/office/powerpoint/2010/main" val="256972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p:txBody>
          <a:bodyPr/>
          <a:lstStyle>
            <a:lvl1pPr>
              <a:defRPr/>
            </a:lvl1pPr>
          </a:lstStyle>
          <a:p>
            <a:pPr>
              <a:defRPr/>
            </a:pPr>
            <a:fld id="{C9463869-1755-4F19-B207-34F230680038}" type="datetime1">
              <a:rPr lang="en-US"/>
              <a:pPr>
                <a:defRPr/>
              </a:pPr>
              <a:t>9/20/2018</a:t>
            </a:fld>
            <a:endParaRPr lang="en-NZ" dirty="0"/>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6D4616CF-0817-4ADC-AC74-13DEA2B65B34}" type="slidenum">
              <a:rPr lang="en-NZ"/>
              <a:pPr>
                <a:defRPr/>
              </a:pPr>
              <a:t>‹#›</a:t>
            </a:fld>
            <a:endParaRPr lang="en-NZ" dirty="0"/>
          </a:p>
        </p:txBody>
      </p:sp>
    </p:spTree>
    <p:extLst>
      <p:ext uri="{BB962C8B-B14F-4D97-AF65-F5344CB8AC3E}">
        <p14:creationId xmlns:p14="http://schemas.microsoft.com/office/powerpoint/2010/main" val="358162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F6AF5482-040D-4CA8-BE8F-41C3500F0C73}" type="datetime1">
              <a:rPr lang="en-US"/>
              <a:pPr>
                <a:defRPr/>
              </a:pPr>
              <a:t>9/20/2018</a:t>
            </a:fld>
            <a:endParaRPr lang="en-NZ" dirty="0"/>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94D2137C-EBDA-4CA6-BBA1-397E6F35F97E}" type="slidenum">
              <a:rPr lang="en-NZ"/>
              <a:pPr>
                <a:defRPr/>
              </a:pPr>
              <a:t>‹#›</a:t>
            </a:fld>
            <a:endParaRPr lang="en-NZ" dirty="0"/>
          </a:p>
        </p:txBody>
      </p:sp>
    </p:spTree>
    <p:extLst>
      <p:ext uri="{BB962C8B-B14F-4D97-AF65-F5344CB8AC3E}">
        <p14:creationId xmlns:p14="http://schemas.microsoft.com/office/powerpoint/2010/main" val="376521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EF08BD-4043-4E09-B7EA-84A82F1B0719}" type="datetime1">
              <a:rPr lang="en-US"/>
              <a:pPr>
                <a:defRPr/>
              </a:pPr>
              <a:t>9/20/2018</a:t>
            </a:fld>
            <a:endParaRPr lang="en-NZ" dirty="0"/>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79301362-7824-4752-9D4B-9D809EEACD67}" type="slidenum">
              <a:rPr lang="en-NZ"/>
              <a:pPr>
                <a:defRPr/>
              </a:pPr>
              <a:t>‹#›</a:t>
            </a:fld>
            <a:endParaRPr lang="en-NZ" dirty="0"/>
          </a:p>
        </p:txBody>
      </p:sp>
    </p:spTree>
    <p:extLst>
      <p:ext uri="{BB962C8B-B14F-4D97-AF65-F5344CB8AC3E}">
        <p14:creationId xmlns:p14="http://schemas.microsoft.com/office/powerpoint/2010/main" val="211190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CF3AF-8B14-458E-8A30-891522CC4041}" type="datetime1">
              <a:rPr lang="en-US"/>
              <a:pPr>
                <a:defRPr/>
              </a:pPr>
              <a:t>9/20/2018</a:t>
            </a:fld>
            <a:endParaRPr lang="en-NZ" dirty="0"/>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FE0B4E88-0620-4A84-B907-5BD7BF987AFF}" type="slidenum">
              <a:rPr lang="en-NZ"/>
              <a:pPr>
                <a:defRPr/>
              </a:pPr>
              <a:t>‹#›</a:t>
            </a:fld>
            <a:endParaRPr lang="en-NZ" dirty="0"/>
          </a:p>
        </p:txBody>
      </p:sp>
    </p:spTree>
    <p:extLst>
      <p:ext uri="{BB962C8B-B14F-4D97-AF65-F5344CB8AC3E}">
        <p14:creationId xmlns:p14="http://schemas.microsoft.com/office/powerpoint/2010/main" val="297572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B71385-B9B5-4441-947D-DAEEA9DBBADB}" type="datetime1">
              <a:rPr lang="en-US"/>
              <a:pPr>
                <a:defRPr/>
              </a:pPr>
              <a:t>9/20/2018</a:t>
            </a:fld>
            <a:endParaRPr lang="en-NZ" dirty="0"/>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2FD201EC-06E5-4B92-B48A-5DCBE2022410}" type="slidenum">
              <a:rPr lang="en-NZ"/>
              <a:pPr>
                <a:defRPr/>
              </a:pPr>
              <a:t>‹#›</a:t>
            </a:fld>
            <a:endParaRPr lang="en-NZ" dirty="0"/>
          </a:p>
        </p:txBody>
      </p:sp>
    </p:spTree>
    <p:extLst>
      <p:ext uri="{BB962C8B-B14F-4D97-AF65-F5344CB8AC3E}">
        <p14:creationId xmlns:p14="http://schemas.microsoft.com/office/powerpoint/2010/main" val="407892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00B3EF25-BA94-416D-9892-4BC87238928D}" type="datetime1">
              <a:rPr lang="en-US"/>
              <a:pPr>
                <a:defRPr/>
              </a:pPr>
              <a:t>9/20/2018</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8C148E6-804D-4888-A24E-B5261721220E}" type="slidenum">
              <a:rPr lang="en-NZ"/>
              <a:pPr>
                <a:defRPr/>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a:extLst>
              <a:ext uri="{FF2B5EF4-FFF2-40B4-BE49-F238E27FC236}">
                <a16:creationId xmlns:a16="http://schemas.microsoft.com/office/drawing/2014/main" id="{2965A902-7E49-4400-91B1-0E92DFB1BF78}"/>
              </a:ext>
            </a:extLst>
          </p:cNvPr>
          <p:cNvSpPr txBox="1">
            <a:spLocks noChangeArrowheads="1"/>
          </p:cNvSpPr>
          <p:nvPr/>
        </p:nvSpPr>
        <p:spPr bwMode="auto">
          <a:xfrm>
            <a:off x="171880" y="1934520"/>
            <a:ext cx="843121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4400" b="1" dirty="0">
                <a:solidFill>
                  <a:schemeClr val="accent6">
                    <a:lumMod val="75000"/>
                  </a:schemeClr>
                </a:solidFill>
              </a:rPr>
              <a:t>Coastal Management</a:t>
            </a:r>
          </a:p>
          <a:p>
            <a:pPr algn="ctr" eaLnBrk="1" hangingPunct="1">
              <a:spcBef>
                <a:spcPct val="0"/>
              </a:spcBef>
              <a:buFontTx/>
              <a:buNone/>
              <a:defRPr/>
            </a:pPr>
            <a:r>
              <a:rPr lang="en-US" altLang="en-US" sz="4400" b="1" dirty="0">
                <a:solidFill>
                  <a:schemeClr val="accent6">
                    <a:lumMod val="75000"/>
                  </a:schemeClr>
                </a:solidFill>
              </a:rPr>
              <a:t>an Insurance Industry Perspective</a:t>
            </a:r>
          </a:p>
          <a:p>
            <a:pPr algn="ctr" eaLnBrk="1" hangingPunct="1">
              <a:spcBef>
                <a:spcPct val="0"/>
              </a:spcBef>
              <a:buFontTx/>
              <a:buNone/>
              <a:defRPr/>
            </a:pPr>
            <a:endParaRPr lang="en-US" altLang="en-US" sz="4400" b="1" dirty="0">
              <a:solidFill>
                <a:schemeClr val="accent6">
                  <a:lumMod val="75000"/>
                </a:schemeClr>
              </a:solidFill>
            </a:endParaRPr>
          </a:p>
          <a:p>
            <a:pPr algn="ctr" eaLnBrk="1" hangingPunct="1">
              <a:spcBef>
                <a:spcPct val="0"/>
              </a:spcBef>
              <a:buFontTx/>
              <a:buNone/>
              <a:defRPr/>
            </a:pPr>
            <a:r>
              <a:rPr lang="en-US" altLang="en-US" sz="2400" b="1" dirty="0"/>
              <a:t>Andrew Saunders</a:t>
            </a:r>
          </a:p>
          <a:p>
            <a:pPr algn="ctr" eaLnBrk="1" hangingPunct="1">
              <a:spcBef>
                <a:spcPct val="0"/>
              </a:spcBef>
              <a:buFontTx/>
              <a:buNone/>
              <a:defRPr/>
            </a:pPr>
            <a:r>
              <a:rPr lang="en-US" altLang="en-US" sz="2400" b="1" dirty="0"/>
              <a:t>Regulatory Affairs Manager</a:t>
            </a:r>
          </a:p>
          <a:p>
            <a:pPr algn="ctr" eaLnBrk="1" hangingPunct="1">
              <a:spcBef>
                <a:spcPct val="0"/>
              </a:spcBef>
              <a:buFontTx/>
              <a:buNone/>
              <a:defRPr/>
            </a:pPr>
            <a:r>
              <a:rPr lang="en-US" altLang="en-US" sz="2400" b="1" dirty="0"/>
              <a:t>Insurance Council of New Zealand </a:t>
            </a:r>
          </a:p>
        </p:txBody>
      </p:sp>
      <p:sp>
        <p:nvSpPr>
          <p:cNvPr id="2" name="TextBox 5">
            <a:extLst>
              <a:ext uri="{FF2B5EF4-FFF2-40B4-BE49-F238E27FC236}">
                <a16:creationId xmlns:a16="http://schemas.microsoft.com/office/drawing/2014/main" id="{9C93306B-66C4-46E9-AB6C-834697312FC6}"/>
              </a:ext>
            </a:extLst>
          </p:cNvPr>
          <p:cNvSpPr txBox="1">
            <a:spLocks noChangeArrowheads="1"/>
          </p:cNvSpPr>
          <p:nvPr/>
        </p:nvSpPr>
        <p:spPr bwMode="auto">
          <a:xfrm>
            <a:off x="190499" y="5437981"/>
            <a:ext cx="843121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360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dirty="0"/>
          </a:p>
          <a:p>
            <a:pPr eaLnBrk="1" hangingPunct="1">
              <a:spcBef>
                <a:spcPct val="0"/>
              </a:spcBef>
              <a:buFontTx/>
              <a:buNone/>
            </a:pPr>
            <a:r>
              <a:rPr lang="en-US" altLang="en-US" sz="2400" b="1" dirty="0">
                <a:solidFill>
                  <a:srgbClr val="F5750B"/>
                </a:solidFill>
              </a:rPr>
              <a:t>21 September 2018</a:t>
            </a:r>
            <a:endParaRPr lang="en-US" altLang="en-US" sz="2400" dirty="0"/>
          </a:p>
        </p:txBody>
      </p:sp>
      <p:sp>
        <p:nvSpPr>
          <p:cNvPr id="4100" name="TextBox 11">
            <a:extLst>
              <a:ext uri="{FF2B5EF4-FFF2-40B4-BE49-F238E27FC236}">
                <a16:creationId xmlns:a16="http://schemas.microsoft.com/office/drawing/2014/main" id="{8D4144CD-74BD-4244-A806-AB4EAEFDEF89}"/>
              </a:ext>
            </a:extLst>
          </p:cNvPr>
          <p:cNvSpPr txBox="1">
            <a:spLocks noChangeArrowheads="1"/>
          </p:cNvSpPr>
          <p:nvPr/>
        </p:nvSpPr>
        <p:spPr bwMode="auto">
          <a:xfrm>
            <a:off x="3924300" y="4437063"/>
            <a:ext cx="328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NZ" altLang="en-US" sz="1800">
              <a:latin typeface="Arial" panose="020B0604020202020204" pitchFamily="34" charset="0"/>
            </a:endParaRPr>
          </a:p>
        </p:txBody>
      </p:sp>
      <p:pic>
        <p:nvPicPr>
          <p:cNvPr id="4101" name="Picture 33" descr="logo">
            <a:extLst>
              <a:ext uri="{FF2B5EF4-FFF2-40B4-BE49-F238E27FC236}">
                <a16:creationId xmlns:a16="http://schemas.microsoft.com/office/drawing/2014/main" id="{4E9F16D3-2920-402D-A3E1-F7EE143FE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9" y="165893"/>
            <a:ext cx="1990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Slide Number Placeholder 3">
            <a:extLst>
              <a:ext uri="{FF2B5EF4-FFF2-40B4-BE49-F238E27FC236}">
                <a16:creationId xmlns:a16="http://schemas.microsoft.com/office/drawing/2014/main" id="{46FCD2CF-123A-405B-B300-5E6C1B0EDB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BCBB88-2A62-4E5E-924C-C1A808A78EBF}" type="slidenum">
              <a:rPr lang="en-NZ" altLang="en-US" sz="1200" smtClean="0">
                <a:solidFill>
                  <a:srgbClr val="898989"/>
                </a:solidFill>
              </a:rPr>
              <a:pPr>
                <a:spcBef>
                  <a:spcPct val="0"/>
                </a:spcBef>
                <a:buFontTx/>
                <a:buNone/>
              </a:pPr>
              <a:t>1</a:t>
            </a:fld>
            <a:endParaRPr lang="en-NZ" altLang="en-US" sz="1200" dirty="0">
              <a:solidFill>
                <a:srgbClr val="898989"/>
              </a:solidFill>
            </a:endParaRPr>
          </a:p>
        </p:txBody>
      </p:sp>
      <p:sp>
        <p:nvSpPr>
          <p:cNvPr id="3" name="AutoShape 2" descr="Related image">
            <a:extLst>
              <a:ext uri="{FF2B5EF4-FFF2-40B4-BE49-F238E27FC236}">
                <a16:creationId xmlns:a16="http://schemas.microsoft.com/office/drawing/2014/main" id="{C7DC8C54-5E7E-4019-BFF5-6E1A659859E5}"/>
              </a:ext>
            </a:extLst>
          </p:cNvPr>
          <p:cNvSpPr>
            <a:spLocks noChangeAspect="1" noChangeArrowheads="1"/>
          </p:cNvSpPr>
          <p:nvPr/>
        </p:nvSpPr>
        <p:spPr bwMode="auto">
          <a:xfrm flipV="1">
            <a:off x="4419600" y="1616635"/>
            <a:ext cx="304800" cy="16599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Related image">
            <a:extLst>
              <a:ext uri="{FF2B5EF4-FFF2-40B4-BE49-F238E27FC236}">
                <a16:creationId xmlns:a16="http://schemas.microsoft.com/office/drawing/2014/main" id="{E7409B37-CDD0-490E-811B-B80B1F85F6F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6" descr="Related image">
            <a:extLst>
              <a:ext uri="{FF2B5EF4-FFF2-40B4-BE49-F238E27FC236}">
                <a16:creationId xmlns:a16="http://schemas.microsoft.com/office/drawing/2014/main" id="{6A96FE4D-DAB4-498D-B0C4-5057D7AB8CB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20566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10F0-55D4-473F-8C9E-FF8F84FA65AA}"/>
              </a:ext>
            </a:extLst>
          </p:cNvPr>
          <p:cNvSpPr>
            <a:spLocks noGrp="1"/>
          </p:cNvSpPr>
          <p:nvPr>
            <p:ph type="title"/>
          </p:nvPr>
        </p:nvSpPr>
        <p:spPr>
          <a:xfrm>
            <a:off x="0" y="47602"/>
            <a:ext cx="9036496" cy="1293166"/>
          </a:xfrm>
        </p:spPr>
        <p:txBody>
          <a:bodyPr/>
          <a:lstStyle/>
          <a:p>
            <a:pPr eaLnBrk="1" hangingPunct="1"/>
            <a:r>
              <a:rPr lang="en-NZ" sz="2800" b="1" dirty="0">
                <a:solidFill>
                  <a:schemeClr val="accent6">
                    <a:lumMod val="75000"/>
                  </a:schemeClr>
                </a:solidFill>
              </a:rPr>
              <a:t>	</a:t>
            </a:r>
            <a:r>
              <a:rPr lang="en-NZ" sz="3200" b="1" dirty="0">
                <a:solidFill>
                  <a:schemeClr val="accent6">
                    <a:lumMod val="75000"/>
                  </a:schemeClr>
                </a:solidFill>
              </a:rPr>
              <a:t>Recent New Zealand experience</a:t>
            </a:r>
            <a:br>
              <a:rPr lang="en-NZ" altLang="en-US" sz="2800" b="1" dirty="0">
                <a:solidFill>
                  <a:srgbClr val="F5750B"/>
                </a:solidFill>
              </a:rPr>
            </a:br>
            <a:endParaRPr lang="en-NZ" sz="2800" b="1" dirty="0">
              <a:solidFill>
                <a:schemeClr val="accent6">
                  <a:lumMod val="75000"/>
                </a:schemeClr>
              </a:solidFill>
            </a:endParaRPr>
          </a:p>
        </p:txBody>
      </p:sp>
      <p:sp>
        <p:nvSpPr>
          <p:cNvPr id="3" name="Content Placeholder 2">
            <a:extLst>
              <a:ext uri="{FF2B5EF4-FFF2-40B4-BE49-F238E27FC236}">
                <a16:creationId xmlns:a16="http://schemas.microsoft.com/office/drawing/2014/main" id="{F7E72B6C-E0FA-49CF-BF05-7F58D902ADD1}"/>
              </a:ext>
            </a:extLst>
          </p:cNvPr>
          <p:cNvSpPr>
            <a:spLocks noGrp="1"/>
          </p:cNvSpPr>
          <p:nvPr>
            <p:ph idx="1"/>
          </p:nvPr>
        </p:nvSpPr>
        <p:spPr>
          <a:xfrm>
            <a:off x="454157" y="727990"/>
            <a:ext cx="6278084" cy="4940704"/>
          </a:xfrm>
        </p:spPr>
        <p:txBody>
          <a:bodyPr/>
          <a:lstStyle/>
          <a:p>
            <a:pPr marL="0" indent="0" eaLnBrk="1" hangingPunct="1">
              <a:lnSpc>
                <a:spcPts val="3200"/>
              </a:lnSpc>
              <a:spcBef>
                <a:spcPct val="0"/>
              </a:spcBef>
              <a:spcAft>
                <a:spcPts val="400"/>
              </a:spcAft>
              <a:buClr>
                <a:schemeClr val="tx1"/>
              </a:buClr>
              <a:buNone/>
              <a:defRPr/>
            </a:pPr>
            <a:r>
              <a:rPr lang="en-NZ" altLang="en-US" sz="1800" b="1" dirty="0">
                <a:solidFill>
                  <a:schemeClr val="accent6">
                    <a:lumMod val="75000"/>
                  </a:schemeClr>
                </a:solidFill>
                <a:ea typeface="Calibri" panose="020F0502020204030204" pitchFamily="34" charset="0"/>
                <a:cs typeface="Times New Roman" panose="02020603050405020304" pitchFamily="18" charset="0"/>
              </a:rPr>
              <a:t>Flood, storm surge and sea level rise</a:t>
            </a:r>
          </a:p>
          <a:p>
            <a:pPr marL="180975" indent="-180975" eaLnBrk="1" hangingPunct="1">
              <a:spcBef>
                <a:spcPct val="0"/>
              </a:spcBef>
              <a:spcAft>
                <a:spcPts val="600"/>
              </a:spcAft>
              <a:buClr>
                <a:schemeClr val="tx1"/>
              </a:buClr>
              <a:defRPr/>
            </a:pPr>
            <a:r>
              <a:rPr lang="en-NZ" altLang="en-US" sz="1750" dirty="0">
                <a:ea typeface="Calibri" panose="020F0502020204030204" pitchFamily="34" charset="0"/>
                <a:cs typeface="Times New Roman" panose="02020603050405020304" pitchFamily="18" charset="0"/>
              </a:rPr>
              <a:t>NZ generally well insured, so high % of property losses are insured</a:t>
            </a:r>
          </a:p>
          <a:p>
            <a:pPr marL="180975" indent="-180975" eaLnBrk="1" hangingPunct="1">
              <a:spcBef>
                <a:spcPct val="0"/>
              </a:spcBef>
              <a:spcAft>
                <a:spcPts val="600"/>
              </a:spcAft>
              <a:buClr>
                <a:schemeClr val="tx1"/>
              </a:buClr>
              <a:defRPr/>
            </a:pPr>
            <a:r>
              <a:rPr lang="en-NZ" altLang="en-US" sz="1750" dirty="0">
                <a:ea typeface="Calibri" panose="020F0502020204030204" pitchFamily="34" charset="0"/>
                <a:cs typeface="Times New Roman" panose="02020603050405020304" pitchFamily="18" charset="0"/>
              </a:rPr>
              <a:t>2017 was record year for weather related insured losses ($243m) and 2018 also high (~$220m thus far)</a:t>
            </a:r>
          </a:p>
          <a:p>
            <a:pPr marL="180975" indent="-180975" eaLnBrk="1" hangingPunct="1">
              <a:spcBef>
                <a:spcPct val="0"/>
              </a:spcBef>
              <a:spcAft>
                <a:spcPts val="0"/>
              </a:spcAft>
              <a:buClr>
                <a:schemeClr val="tx1"/>
              </a:buClr>
              <a:defRPr/>
            </a:pPr>
            <a:r>
              <a:rPr lang="en-NZ" altLang="en-US" sz="1750" dirty="0">
                <a:ea typeface="Calibri" panose="020F0502020204030204" pitchFamily="34" charset="0"/>
                <a:cs typeface="Times New Roman" panose="02020603050405020304" pitchFamily="18" charset="0"/>
              </a:rPr>
              <a:t>As a coastal nation NZ is vulnerable to sea-level rise:</a:t>
            </a:r>
          </a:p>
          <a:p>
            <a:pPr marL="581025" lvl="1" indent="-180975" eaLnBrk="1" hangingPunct="1">
              <a:spcBef>
                <a:spcPct val="0"/>
              </a:spcBef>
              <a:spcAft>
                <a:spcPts val="0"/>
              </a:spcAft>
              <a:buClr>
                <a:schemeClr val="tx1"/>
              </a:buClr>
              <a:defRPr/>
            </a:pPr>
            <a:r>
              <a:rPr lang="en-NZ" altLang="en-US" sz="1750" dirty="0">
                <a:ea typeface="Calibri" panose="020F0502020204030204" pitchFamily="34" charset="0"/>
                <a:cs typeface="Times New Roman" panose="02020603050405020304" pitchFamily="18" charset="0"/>
              </a:rPr>
              <a:t>Replacement value of buildings within 0.5m of the spring high tide mark is $3 billion and that of buildings within 1.5m is approximately $20 billion.</a:t>
            </a:r>
          </a:p>
          <a:p>
            <a:pPr marL="581025" lvl="1" indent="-180975" eaLnBrk="1" hangingPunct="1">
              <a:spcBef>
                <a:spcPct val="0"/>
              </a:spcBef>
              <a:spcAft>
                <a:spcPts val="0"/>
              </a:spcAft>
              <a:buClr>
                <a:schemeClr val="tx1"/>
              </a:buClr>
              <a:defRPr/>
            </a:pPr>
            <a:r>
              <a:rPr lang="en-NZ" altLang="en-US" sz="1750" dirty="0">
                <a:ea typeface="Calibri" panose="020F0502020204030204" pitchFamily="34" charset="0"/>
                <a:cs typeface="Times New Roman" panose="02020603050405020304" pitchFamily="18" charset="0"/>
              </a:rPr>
              <a:t>Around 9,000 homes within 0.5m and 44,000 homes within 1.5m.</a:t>
            </a:r>
            <a:endParaRPr lang="en-NZ" altLang="en-US" sz="1400" dirty="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46B4194-75CB-453B-BF87-0057CD4BF5C1}"/>
              </a:ext>
            </a:extLst>
          </p:cNvPr>
          <p:cNvSpPr>
            <a:spLocks noGrp="1"/>
          </p:cNvSpPr>
          <p:nvPr>
            <p:ph type="ftr" sz="quarter" idx="11"/>
          </p:nvPr>
        </p:nvSpPr>
        <p:spPr/>
        <p:txBody>
          <a:bodyPr/>
          <a:lstStyle/>
          <a:p>
            <a:pPr>
              <a:defRPr/>
            </a:pPr>
            <a:endParaRPr lang="en-NZ" dirty="0"/>
          </a:p>
        </p:txBody>
      </p:sp>
      <p:sp>
        <p:nvSpPr>
          <p:cNvPr id="5" name="Slide Number Placeholder 4">
            <a:extLst>
              <a:ext uri="{FF2B5EF4-FFF2-40B4-BE49-F238E27FC236}">
                <a16:creationId xmlns:a16="http://schemas.microsoft.com/office/drawing/2014/main" id="{1F7B281E-DC53-480E-88C5-247C8AB1F946}"/>
              </a:ext>
            </a:extLst>
          </p:cNvPr>
          <p:cNvSpPr>
            <a:spLocks noGrp="1"/>
          </p:cNvSpPr>
          <p:nvPr>
            <p:ph type="sldNum" sz="quarter" idx="12"/>
          </p:nvPr>
        </p:nvSpPr>
        <p:spPr/>
        <p:txBody>
          <a:bodyPr/>
          <a:lstStyle/>
          <a:p>
            <a:pPr>
              <a:defRPr/>
            </a:pPr>
            <a:fld id="{5D6CBD45-28C6-488D-8F9A-34514C293589}" type="slidenum">
              <a:rPr lang="en-NZ" smtClean="0"/>
              <a:pPr>
                <a:defRPr/>
              </a:pPr>
              <a:t>2</a:t>
            </a:fld>
            <a:endParaRPr lang="en-NZ" dirty="0"/>
          </a:p>
        </p:txBody>
      </p:sp>
      <p:cxnSp>
        <p:nvCxnSpPr>
          <p:cNvPr id="6" name="Straight Connector 5">
            <a:extLst>
              <a:ext uri="{FF2B5EF4-FFF2-40B4-BE49-F238E27FC236}">
                <a16:creationId xmlns:a16="http://schemas.microsoft.com/office/drawing/2014/main" id="{56AF6C89-F939-4AA2-A452-05938FF7145F}"/>
              </a:ext>
            </a:extLst>
          </p:cNvPr>
          <p:cNvCxnSpPr/>
          <p:nvPr/>
        </p:nvCxnSpPr>
        <p:spPr>
          <a:xfrm rot="5400000">
            <a:off x="1888555" y="419618"/>
            <a:ext cx="615553" cy="119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33" descr="logo">
            <a:extLst>
              <a:ext uri="{FF2B5EF4-FFF2-40B4-BE49-F238E27FC236}">
                <a16:creationId xmlns:a16="http://schemas.microsoft.com/office/drawing/2014/main" id="{2A179D2D-BA30-41E5-9562-5106CFA4C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7186"/>
            <a:ext cx="1990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5">
            <a:extLst>
              <a:ext uri="{FF2B5EF4-FFF2-40B4-BE49-F238E27FC236}">
                <a16:creationId xmlns:a16="http://schemas.microsoft.com/office/drawing/2014/main" id="{8F40B6AD-CEE6-4070-8D17-7C984A9FA7BF}"/>
              </a:ext>
            </a:extLst>
          </p:cNvPr>
          <p:cNvPicPr>
            <a:picLocks/>
          </p:cNvPicPr>
          <p:nvPr/>
        </p:nvPicPr>
        <p:blipFill>
          <a:blip r:embed="rId4"/>
          <a:stretch>
            <a:fillRect/>
          </a:stretch>
        </p:blipFill>
        <p:spPr bwMode="auto">
          <a:xfrm>
            <a:off x="827585" y="4221088"/>
            <a:ext cx="5347560" cy="238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Image result for south dunedin flooding">
            <a:extLst>
              <a:ext uri="{FF2B5EF4-FFF2-40B4-BE49-F238E27FC236}">
                <a16:creationId xmlns:a16="http://schemas.microsoft.com/office/drawing/2014/main" id="{BD844871-92D8-4A8A-AA83-0D9A2B3A6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515" y="2729066"/>
            <a:ext cx="2178255" cy="13596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astal erosion nz">
            <a:extLst>
              <a:ext uri="{FF2B5EF4-FFF2-40B4-BE49-F238E27FC236}">
                <a16:creationId xmlns:a16="http://schemas.microsoft.com/office/drawing/2014/main" id="{FD2C2E86-65A0-4FA8-B12C-DBDC1D204D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515" y="1317801"/>
            <a:ext cx="2181760" cy="12149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mon Stephens' yard in Te Puru, on the Thames Coast, has flooded. ">
            <a:extLst>
              <a:ext uri="{FF2B5EF4-FFF2-40B4-BE49-F238E27FC236}">
                <a16:creationId xmlns:a16="http://schemas.microsoft.com/office/drawing/2014/main" id="{7B443DE5-3E0A-40FD-870E-D8ACCF1924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2044" y="4268129"/>
            <a:ext cx="2462726" cy="140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99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4">
            <a:extLst>
              <a:ext uri="{FF2B5EF4-FFF2-40B4-BE49-F238E27FC236}">
                <a16:creationId xmlns:a16="http://schemas.microsoft.com/office/drawing/2014/main" id="{81BBB94C-B168-4C39-A898-E9546155D63E}"/>
              </a:ext>
            </a:extLst>
          </p:cNvPr>
          <p:cNvSpPr txBox="1">
            <a:spLocks noChangeArrowheads="1"/>
          </p:cNvSpPr>
          <p:nvPr/>
        </p:nvSpPr>
        <p:spPr bwMode="auto">
          <a:xfrm>
            <a:off x="457200" y="414338"/>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t>SPEAKER LOGO</a:t>
            </a:r>
          </a:p>
        </p:txBody>
      </p:sp>
      <p:cxnSp>
        <p:nvCxnSpPr>
          <p:cNvPr id="17" name="Straight Connector 16">
            <a:extLst>
              <a:ext uri="{FF2B5EF4-FFF2-40B4-BE49-F238E27FC236}">
                <a16:creationId xmlns:a16="http://schemas.microsoft.com/office/drawing/2014/main" id="{AB184684-26EC-4377-90D1-4340000C5A40}"/>
              </a:ext>
            </a:extLst>
          </p:cNvPr>
          <p:cNvCxnSpPr/>
          <p:nvPr/>
        </p:nvCxnSpPr>
        <p:spPr>
          <a:xfrm rot="5400000">
            <a:off x="2257425" y="582613"/>
            <a:ext cx="820737"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486" name="Picture 33" descr="logo">
            <a:extLst>
              <a:ext uri="{FF2B5EF4-FFF2-40B4-BE49-F238E27FC236}">
                <a16:creationId xmlns:a16="http://schemas.microsoft.com/office/drawing/2014/main" id="{B530351C-F703-485A-92E2-52242B56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14338"/>
            <a:ext cx="1990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
            <a:extLst>
              <a:ext uri="{FF2B5EF4-FFF2-40B4-BE49-F238E27FC236}">
                <a16:creationId xmlns:a16="http://schemas.microsoft.com/office/drawing/2014/main" id="{5397BD18-3BAC-4A7A-B1FE-4A9E63DE32C3}"/>
              </a:ext>
            </a:extLst>
          </p:cNvPr>
          <p:cNvSpPr txBox="1">
            <a:spLocks noChangeArrowheads="1"/>
          </p:cNvSpPr>
          <p:nvPr/>
        </p:nvSpPr>
        <p:spPr bwMode="auto">
          <a:xfrm>
            <a:off x="2987675" y="292100"/>
            <a:ext cx="5976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NZ" altLang="en-US" b="1" dirty="0">
                <a:solidFill>
                  <a:srgbClr val="F5750B"/>
                </a:solidFill>
                <a:latin typeface="Arial" panose="020B0604020202020204" pitchFamily="34" charset="0"/>
              </a:rPr>
              <a:t>Global as well as local</a:t>
            </a:r>
          </a:p>
        </p:txBody>
      </p:sp>
      <p:sp>
        <p:nvSpPr>
          <p:cNvPr id="13" name="TextBox 18">
            <a:extLst>
              <a:ext uri="{FF2B5EF4-FFF2-40B4-BE49-F238E27FC236}">
                <a16:creationId xmlns:a16="http://schemas.microsoft.com/office/drawing/2014/main" id="{649D7863-260B-4F8B-99E4-E84354ADB373}"/>
              </a:ext>
            </a:extLst>
          </p:cNvPr>
          <p:cNvSpPr txBox="1">
            <a:spLocks noChangeArrowheads="1"/>
          </p:cNvSpPr>
          <p:nvPr/>
        </p:nvSpPr>
        <p:spPr bwMode="auto">
          <a:xfrm>
            <a:off x="4531349" y="5746738"/>
            <a:ext cx="375736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0" t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71463" indent="-2714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3" indent="0" eaLnBrk="1" hangingPunct="1">
              <a:lnSpc>
                <a:spcPts val="3200"/>
              </a:lnSpc>
              <a:spcBef>
                <a:spcPct val="0"/>
              </a:spcBef>
              <a:spcAft>
                <a:spcPts val="400"/>
              </a:spcAft>
              <a:buClr>
                <a:schemeClr val="tx1"/>
              </a:buClr>
              <a:buFont typeface="Arial" panose="020B0604020202020204" pitchFamily="34" charset="0"/>
              <a:buNone/>
              <a:defRPr/>
            </a:pPr>
            <a:r>
              <a:rPr lang="en-NZ" altLang="en-US" sz="1400" b="1" dirty="0">
                <a:latin typeface="+mn-lt"/>
              </a:rPr>
              <a:t>2018, Typhoon </a:t>
            </a:r>
            <a:r>
              <a:rPr lang="en-NZ" altLang="en-US" sz="1400" b="1" dirty="0" err="1">
                <a:latin typeface="+mn-lt"/>
              </a:rPr>
              <a:t>Jebi</a:t>
            </a:r>
            <a:r>
              <a:rPr lang="en-NZ" altLang="en-US" sz="1400" b="1" dirty="0">
                <a:latin typeface="+mn-lt"/>
              </a:rPr>
              <a:t>, Kansai Airport</a:t>
            </a:r>
          </a:p>
        </p:txBody>
      </p:sp>
      <p:sp>
        <p:nvSpPr>
          <p:cNvPr id="15" name="TextBox 18">
            <a:extLst>
              <a:ext uri="{FF2B5EF4-FFF2-40B4-BE49-F238E27FC236}">
                <a16:creationId xmlns:a16="http://schemas.microsoft.com/office/drawing/2014/main" id="{F1CCED79-8E18-47D3-9B70-CC1E2F2A0B3A}"/>
              </a:ext>
            </a:extLst>
          </p:cNvPr>
          <p:cNvSpPr txBox="1">
            <a:spLocks noChangeArrowheads="1"/>
          </p:cNvSpPr>
          <p:nvPr/>
        </p:nvSpPr>
        <p:spPr bwMode="auto">
          <a:xfrm>
            <a:off x="555197" y="5853113"/>
            <a:ext cx="29384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0" t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71463" indent="-2714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3" indent="0" eaLnBrk="1" hangingPunct="1">
              <a:lnSpc>
                <a:spcPts val="3200"/>
              </a:lnSpc>
              <a:spcBef>
                <a:spcPct val="0"/>
              </a:spcBef>
              <a:spcAft>
                <a:spcPts val="400"/>
              </a:spcAft>
              <a:buClr>
                <a:schemeClr val="tx1"/>
              </a:buClr>
              <a:buFont typeface="Arial" panose="020B0604020202020204" pitchFamily="34" charset="0"/>
              <a:buNone/>
              <a:defRPr/>
            </a:pPr>
            <a:r>
              <a:rPr lang="en-NZ" altLang="en-US" sz="1400" b="1" dirty="0">
                <a:latin typeface="+mn-lt"/>
              </a:rPr>
              <a:t>2012, Hurricane Sandy</a:t>
            </a:r>
          </a:p>
        </p:txBody>
      </p:sp>
      <p:sp>
        <p:nvSpPr>
          <p:cNvPr id="20495" name="Slide Number Placeholder 2">
            <a:extLst>
              <a:ext uri="{FF2B5EF4-FFF2-40B4-BE49-F238E27FC236}">
                <a16:creationId xmlns:a16="http://schemas.microsoft.com/office/drawing/2014/main" id="{CFC7F9DE-05B5-4945-9E9A-99A248609E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C72766-11BC-4B95-9607-085FD7010DB7}" type="slidenum">
              <a:rPr lang="en-NZ" altLang="en-US" sz="1200" smtClean="0">
                <a:solidFill>
                  <a:srgbClr val="898989"/>
                </a:solidFill>
              </a:rPr>
              <a:pPr>
                <a:spcBef>
                  <a:spcPct val="0"/>
                </a:spcBef>
                <a:buFontTx/>
                <a:buNone/>
              </a:pPr>
              <a:t>3</a:t>
            </a:fld>
            <a:endParaRPr lang="en-NZ" altLang="en-US" sz="1200" dirty="0">
              <a:solidFill>
                <a:srgbClr val="898989"/>
              </a:solidFill>
            </a:endParaRPr>
          </a:p>
        </p:txBody>
      </p:sp>
      <p:pic>
        <p:nvPicPr>
          <p:cNvPr id="1026" name="Picture 2" descr="https://static01.nyt.com/images/2018/09/08/climate/08cli-airports-print-dress-1/merlin_143256837_d8029de9-399e-4c17-b014-71e06e8726da-articleLarge.jpg?quality=75&amp;auto=webp&amp;disable=upscale">
            <a:extLst>
              <a:ext uri="{FF2B5EF4-FFF2-40B4-BE49-F238E27FC236}">
                <a16:creationId xmlns:a16="http://schemas.microsoft.com/office/drawing/2014/main" id="{60DCE8AE-6AC1-4A0A-B0B9-DB38259A2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006" y="3624569"/>
            <a:ext cx="3687055" cy="21077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8">
            <a:extLst>
              <a:ext uri="{FF2B5EF4-FFF2-40B4-BE49-F238E27FC236}">
                <a16:creationId xmlns:a16="http://schemas.microsoft.com/office/drawing/2014/main" id="{90DDA9DC-FCAE-41C2-9F5D-AFDBD1E159E5}"/>
              </a:ext>
            </a:extLst>
          </p:cNvPr>
          <p:cNvSpPr txBox="1">
            <a:spLocks noChangeArrowheads="1"/>
          </p:cNvSpPr>
          <p:nvPr/>
        </p:nvSpPr>
        <p:spPr bwMode="auto">
          <a:xfrm>
            <a:off x="4970037" y="3003218"/>
            <a:ext cx="273142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0" t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71463" indent="-2714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3" indent="0" eaLnBrk="1" hangingPunct="1">
              <a:lnSpc>
                <a:spcPts val="3200"/>
              </a:lnSpc>
              <a:spcBef>
                <a:spcPct val="0"/>
              </a:spcBef>
              <a:spcAft>
                <a:spcPts val="400"/>
              </a:spcAft>
              <a:buClr>
                <a:schemeClr val="tx1"/>
              </a:buClr>
              <a:buFont typeface="Arial" panose="020B0604020202020204" pitchFamily="34" charset="0"/>
              <a:buNone/>
              <a:defRPr/>
            </a:pPr>
            <a:r>
              <a:rPr lang="en-NZ" altLang="en-US" sz="1400" b="1" dirty="0">
                <a:latin typeface="+mn-lt"/>
              </a:rPr>
              <a:t>2018, Hurricane Florence</a:t>
            </a:r>
          </a:p>
        </p:txBody>
      </p:sp>
      <p:pic>
        <p:nvPicPr>
          <p:cNvPr id="3" name="Picture 2" descr="Hurricane Sandy Relief Fund">
            <a:extLst>
              <a:ext uri="{FF2B5EF4-FFF2-40B4-BE49-F238E27FC236}">
                <a16:creationId xmlns:a16="http://schemas.microsoft.com/office/drawing/2014/main" id="{5AAF0A01-2549-4D97-BFA7-56394775D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630126"/>
            <a:ext cx="3133295" cy="20888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ike Pollack searches for a drain in the yard of his flooded waterfront home in Wilmington, North Carolina, on Saturday.">
            <a:extLst>
              <a:ext uri="{FF2B5EF4-FFF2-40B4-BE49-F238E27FC236}">
                <a16:creationId xmlns:a16="http://schemas.microsoft.com/office/drawing/2014/main" id="{F0E404FF-3C7F-4C5D-A3DE-C1EC3CC3C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1006" y="945709"/>
            <a:ext cx="3698049" cy="2076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ar tries to navigate in the floods at Heng Fa Chuen during the approach of super Typhoon Mangkhut to Hong Kong on September 16, 2018. - Super Typhoon Mangkhut has smashed through the Philippines, as the biggest storm to hit the region this year claimed the lives of its first victims and forced tens of thousands to flee their homes. (Photo by Philip FONG / AFP)        (Photo credit should read PHILIP FONG/AFP/Getty Images)">
            <a:extLst>
              <a:ext uri="{FF2B5EF4-FFF2-40B4-BE49-F238E27FC236}">
                <a16:creationId xmlns:a16="http://schemas.microsoft.com/office/drawing/2014/main" id="{A8E5EC9C-BD03-4DCB-9973-9FD9841148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65" y="940121"/>
            <a:ext cx="3133294" cy="20877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8">
            <a:extLst>
              <a:ext uri="{FF2B5EF4-FFF2-40B4-BE49-F238E27FC236}">
                <a16:creationId xmlns:a16="http://schemas.microsoft.com/office/drawing/2014/main" id="{E84D6A18-E729-4507-906B-73FECA8C12BF}"/>
              </a:ext>
            </a:extLst>
          </p:cNvPr>
          <p:cNvSpPr txBox="1">
            <a:spLocks noChangeArrowheads="1"/>
          </p:cNvSpPr>
          <p:nvPr/>
        </p:nvSpPr>
        <p:spPr bwMode="auto">
          <a:xfrm>
            <a:off x="556537" y="3002063"/>
            <a:ext cx="2731420" cy="6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0" t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71463" indent="-2714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3" indent="0" eaLnBrk="1" hangingPunct="1">
              <a:lnSpc>
                <a:spcPts val="3200"/>
              </a:lnSpc>
              <a:spcBef>
                <a:spcPct val="0"/>
              </a:spcBef>
              <a:spcAft>
                <a:spcPts val="400"/>
              </a:spcAft>
              <a:buClr>
                <a:schemeClr val="tx1"/>
              </a:buClr>
              <a:buFont typeface="Arial" panose="020B0604020202020204" pitchFamily="34" charset="0"/>
              <a:buNone/>
              <a:defRPr/>
            </a:pPr>
            <a:r>
              <a:rPr lang="en-NZ" altLang="en-US" sz="1400" b="1" dirty="0">
                <a:latin typeface="+mn-lt"/>
              </a:rPr>
              <a:t>2018, Typhoon </a:t>
            </a:r>
            <a:r>
              <a:rPr lang="en-NZ" altLang="en-US" sz="1400" b="1" dirty="0" err="1">
                <a:latin typeface="+mn-lt"/>
              </a:rPr>
              <a:t>Mangkhut</a:t>
            </a:r>
            <a:endParaRPr lang="en-NZ" altLang="en-US" sz="1400" b="1" dirty="0">
              <a:latin typeface="+mn-lt"/>
            </a:endParaRPr>
          </a:p>
        </p:txBody>
      </p:sp>
    </p:spTree>
    <p:extLst>
      <p:ext uri="{BB962C8B-B14F-4D97-AF65-F5344CB8AC3E}">
        <p14:creationId xmlns:p14="http://schemas.microsoft.com/office/powerpoint/2010/main" val="292064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388" y="1101725"/>
            <a:ext cx="8785225" cy="5586413"/>
          </a:xfrm>
          <a:prstGeom prst="rect">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a typeface="ＭＳ Ｐゴシック" pitchFamily="-65" charset="-128"/>
            </a:endParaRPr>
          </a:p>
        </p:txBody>
      </p:sp>
      <p:sp>
        <p:nvSpPr>
          <p:cNvPr id="38915" name="TextBox 14"/>
          <p:cNvSpPr txBox="1">
            <a:spLocks noChangeArrowheads="1"/>
          </p:cNvSpPr>
          <p:nvPr/>
        </p:nvSpPr>
        <p:spPr bwMode="auto">
          <a:xfrm>
            <a:off x="457200" y="414338"/>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t>SPEAKER LOGO</a:t>
            </a:r>
          </a:p>
        </p:txBody>
      </p:sp>
      <p:cxnSp>
        <p:nvCxnSpPr>
          <p:cNvPr id="17" name="Straight Connector 16"/>
          <p:cNvCxnSpPr/>
          <p:nvPr/>
        </p:nvCxnSpPr>
        <p:spPr>
          <a:xfrm rot="5400000">
            <a:off x="2257425" y="582613"/>
            <a:ext cx="820737"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17" name="TextBox 18"/>
          <p:cNvSpPr txBox="1">
            <a:spLocks noChangeArrowheads="1"/>
          </p:cNvSpPr>
          <p:nvPr/>
        </p:nvSpPr>
        <p:spPr bwMode="auto">
          <a:xfrm>
            <a:off x="161943" y="1135062"/>
            <a:ext cx="860742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0" tIns="0"/>
          <a:lstStyle>
            <a:lvl1pPr marL="2286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71463" indent="-2714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eaLnBrk="1" hangingPunct="1">
              <a:spcBef>
                <a:spcPts val="600"/>
              </a:spcBef>
              <a:spcAft>
                <a:spcPts val="600"/>
              </a:spcAft>
              <a:buClr>
                <a:schemeClr val="tx1"/>
              </a:buClr>
              <a:defRPr/>
            </a:pPr>
            <a:r>
              <a:rPr lang="en-NZ" sz="2400" dirty="0">
                <a:ea typeface="Calibri" panose="020F0502020204030204" pitchFamily="34" charset="0"/>
                <a:cs typeface="Times New Roman" panose="02020603050405020304" pitchFamily="18" charset="0"/>
              </a:rPr>
              <a:t>Insurance simply transfers risk from the insured to the insurer, it </a:t>
            </a:r>
            <a:r>
              <a:rPr lang="en-NZ" sz="2400" u="sng" dirty="0">
                <a:ea typeface="Calibri" panose="020F0502020204030204" pitchFamily="34" charset="0"/>
                <a:cs typeface="Times New Roman" panose="02020603050405020304" pitchFamily="18" charset="0"/>
              </a:rPr>
              <a:t>does not reduce the risk</a:t>
            </a:r>
            <a:r>
              <a:rPr lang="en-NZ" sz="2400" dirty="0">
                <a:ea typeface="Calibri" panose="020F0502020204030204" pitchFamily="34" charset="0"/>
                <a:cs typeface="Times New Roman" panose="02020603050405020304" pitchFamily="18" charset="0"/>
              </a:rPr>
              <a:t>.</a:t>
            </a:r>
          </a:p>
          <a:p>
            <a:pPr lvl="3" eaLnBrk="1" hangingPunct="1">
              <a:spcBef>
                <a:spcPts val="600"/>
              </a:spcBef>
              <a:spcAft>
                <a:spcPts val="600"/>
              </a:spcAft>
              <a:buClr>
                <a:schemeClr val="tx1"/>
              </a:buClr>
              <a:defRPr/>
            </a:pPr>
            <a:r>
              <a:rPr lang="en-NZ" altLang="en-US" sz="2400" dirty="0">
                <a:ea typeface="Calibri" panose="020F0502020204030204" pitchFamily="34" charset="0"/>
                <a:cs typeface="Times New Roman" panose="02020603050405020304" pitchFamily="18" charset="0"/>
              </a:rPr>
              <a:t>Traditional insurance works well for potential events that are accidental and </a:t>
            </a:r>
            <a:r>
              <a:rPr lang="en-NZ" altLang="en-US" sz="2400" u="sng" dirty="0">
                <a:ea typeface="Calibri" panose="020F0502020204030204" pitchFamily="34" charset="0"/>
                <a:cs typeface="Times New Roman" panose="02020603050405020304" pitchFamily="18" charset="0"/>
              </a:rPr>
              <a:t>unlikely</a:t>
            </a:r>
            <a:r>
              <a:rPr lang="en-NZ" altLang="en-US" sz="2400" dirty="0">
                <a:ea typeface="Calibri" panose="020F0502020204030204" pitchFamily="34" charset="0"/>
                <a:cs typeface="Times New Roman" panose="02020603050405020304" pitchFamily="18" charset="0"/>
              </a:rPr>
              <a:t>, by pooling risk and premiums so the many pay for the few who suffer losses.</a:t>
            </a:r>
          </a:p>
          <a:p>
            <a:pPr lvl="3" eaLnBrk="1" hangingPunct="1">
              <a:spcBef>
                <a:spcPts val="600"/>
              </a:spcBef>
              <a:spcAft>
                <a:spcPts val="600"/>
              </a:spcAft>
              <a:buClr>
                <a:schemeClr val="tx1"/>
              </a:buClr>
              <a:defRPr/>
            </a:pPr>
            <a:r>
              <a:rPr lang="en-NZ" altLang="en-US" sz="2400" dirty="0">
                <a:ea typeface="Calibri" panose="020F0502020204030204" pitchFamily="34" charset="0"/>
                <a:cs typeface="Times New Roman" panose="02020603050405020304" pitchFamily="18" charset="0"/>
              </a:rPr>
              <a:t>Traditionally premiums based on claims made (i.e. backward looking), but changing with predictive models to be more forward looking.</a:t>
            </a:r>
          </a:p>
          <a:p>
            <a:pPr lvl="3" eaLnBrk="1" hangingPunct="1">
              <a:spcBef>
                <a:spcPts val="600"/>
              </a:spcBef>
              <a:spcAft>
                <a:spcPts val="600"/>
              </a:spcAft>
              <a:buClr>
                <a:schemeClr val="tx1"/>
              </a:buClr>
              <a:defRPr/>
            </a:pPr>
            <a:r>
              <a:rPr lang="en-NZ" sz="2400" dirty="0">
                <a:cs typeface="Times New Roman" panose="02020603050405020304" pitchFamily="18" charset="0"/>
              </a:rPr>
              <a:t>Insurers also looking at greater risk-rating - technology, science and modelling enabling more granular assessment of risk.</a:t>
            </a:r>
          </a:p>
        </p:txBody>
      </p:sp>
      <p:pic>
        <p:nvPicPr>
          <p:cNvPr id="38918" name="Picture 3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14338"/>
            <a:ext cx="1990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446131-C799-47CD-8A5C-93CC7B30BC32}" type="slidenum">
              <a:rPr lang="en-NZ" altLang="en-US" smtClean="0">
                <a:solidFill>
                  <a:srgbClr val="898989"/>
                </a:solidFill>
                <a:latin typeface="Calibri" panose="020F0502020204030204" pitchFamily="34" charset="0"/>
              </a:rPr>
              <a:pPr/>
              <a:t>4</a:t>
            </a:fld>
            <a:endParaRPr lang="en-NZ" altLang="en-US">
              <a:solidFill>
                <a:srgbClr val="898989"/>
              </a:solidFill>
              <a:latin typeface="Calibri" panose="020F0502020204030204" pitchFamily="34" charset="0"/>
            </a:endParaRPr>
          </a:p>
        </p:txBody>
      </p:sp>
      <p:sp>
        <p:nvSpPr>
          <p:cNvPr id="3" name="Rectangle 2"/>
          <p:cNvSpPr/>
          <p:nvPr/>
        </p:nvSpPr>
        <p:spPr>
          <a:xfrm>
            <a:off x="2926931" y="270953"/>
            <a:ext cx="5839257" cy="584775"/>
          </a:xfrm>
          <a:prstGeom prst="rect">
            <a:avLst/>
          </a:prstGeom>
        </p:spPr>
        <p:txBody>
          <a:bodyPr wrap="square">
            <a:spAutoFit/>
          </a:bodyPr>
          <a:lstStyle/>
          <a:p>
            <a:pPr>
              <a:defRPr/>
            </a:pPr>
            <a:r>
              <a:rPr lang="en-NZ" altLang="en-US" sz="3200" b="1" dirty="0">
                <a:solidFill>
                  <a:schemeClr val="accent6">
                    <a:lumMod val="75000"/>
                  </a:schemeClr>
                </a:solidFill>
              </a:rPr>
              <a:t>Insurance – fundamentals</a:t>
            </a:r>
          </a:p>
        </p:txBody>
      </p:sp>
    </p:spTree>
    <p:extLst>
      <p:ext uri="{BB962C8B-B14F-4D97-AF65-F5344CB8AC3E}">
        <p14:creationId xmlns:p14="http://schemas.microsoft.com/office/powerpoint/2010/main" val="170506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388" y="1101725"/>
            <a:ext cx="8785225" cy="5586413"/>
          </a:xfrm>
          <a:prstGeom prst="rect">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a typeface="ＭＳ Ｐゴシック" pitchFamily="-65" charset="-128"/>
            </a:endParaRPr>
          </a:p>
        </p:txBody>
      </p:sp>
      <p:sp>
        <p:nvSpPr>
          <p:cNvPr id="38915" name="TextBox 14"/>
          <p:cNvSpPr txBox="1">
            <a:spLocks noChangeArrowheads="1"/>
          </p:cNvSpPr>
          <p:nvPr/>
        </p:nvSpPr>
        <p:spPr bwMode="auto">
          <a:xfrm>
            <a:off x="457200" y="414338"/>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t>SPEAKER LOGO</a:t>
            </a:r>
          </a:p>
        </p:txBody>
      </p:sp>
      <p:cxnSp>
        <p:nvCxnSpPr>
          <p:cNvPr id="17" name="Straight Connector 16"/>
          <p:cNvCxnSpPr/>
          <p:nvPr/>
        </p:nvCxnSpPr>
        <p:spPr>
          <a:xfrm rot="5400000">
            <a:off x="2257425" y="582613"/>
            <a:ext cx="820737"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17" name="TextBox 18"/>
          <p:cNvSpPr txBox="1">
            <a:spLocks noChangeArrowheads="1"/>
          </p:cNvSpPr>
          <p:nvPr/>
        </p:nvSpPr>
        <p:spPr bwMode="auto">
          <a:xfrm>
            <a:off x="161943" y="1135062"/>
            <a:ext cx="860742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0" tIns="0"/>
          <a:lstStyle>
            <a:lvl1pPr marL="2286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71463" indent="-2714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eaLnBrk="1" hangingPunct="1">
              <a:lnSpc>
                <a:spcPts val="3200"/>
              </a:lnSpc>
              <a:spcBef>
                <a:spcPts val="600"/>
              </a:spcBef>
              <a:spcAft>
                <a:spcPts val="400"/>
              </a:spcAft>
              <a:buClr>
                <a:schemeClr val="tx1"/>
              </a:buClr>
              <a:defRPr/>
            </a:pPr>
            <a:r>
              <a:rPr lang="en-NZ" sz="2300" dirty="0">
                <a:ea typeface="Calibri" panose="020F0502020204030204" pitchFamily="34" charset="0"/>
                <a:cs typeface="Times New Roman" panose="02020603050405020304" pitchFamily="18" charset="0"/>
              </a:rPr>
              <a:t>Unless coastal risk exposures (from climate change or otherwise) are managed, insurers will respond through premiums, increasing excesses, exclusions or refusal to go on risk.</a:t>
            </a:r>
          </a:p>
          <a:p>
            <a:pPr lvl="3" eaLnBrk="1" hangingPunct="1">
              <a:lnSpc>
                <a:spcPts val="3200"/>
              </a:lnSpc>
              <a:spcBef>
                <a:spcPts val="600"/>
              </a:spcBef>
              <a:spcAft>
                <a:spcPts val="400"/>
              </a:spcAft>
              <a:buClr>
                <a:schemeClr val="tx1"/>
              </a:buClr>
              <a:defRPr/>
            </a:pPr>
            <a:r>
              <a:rPr lang="en-NZ" sz="2300" dirty="0">
                <a:ea typeface="Calibri" panose="020F0502020204030204" pitchFamily="34" charset="0"/>
                <a:cs typeface="Times New Roman" panose="02020603050405020304" pitchFamily="18" charset="0"/>
              </a:rPr>
              <a:t>Losses from sea-level rise are foreseeable and inevitable, and therefore un-insurable.</a:t>
            </a:r>
          </a:p>
          <a:p>
            <a:pPr lvl="3" eaLnBrk="1" hangingPunct="1">
              <a:lnSpc>
                <a:spcPts val="3200"/>
              </a:lnSpc>
              <a:spcBef>
                <a:spcPts val="600"/>
              </a:spcBef>
              <a:spcAft>
                <a:spcPts val="400"/>
              </a:spcAft>
              <a:buClr>
                <a:schemeClr val="tx1"/>
              </a:buClr>
              <a:defRPr/>
            </a:pPr>
            <a:r>
              <a:rPr lang="en-NZ" sz="2300" dirty="0">
                <a:ea typeface="Calibri" panose="020F0502020204030204" pitchFamily="34" charset="0"/>
                <a:cs typeface="Times New Roman" panose="02020603050405020304" pitchFamily="18" charset="0"/>
              </a:rPr>
              <a:t>Property (residential and commercial) purchase and development is generally funded by banks who depend on insurance to underwrite the risk on the assets they loan for/against.</a:t>
            </a:r>
          </a:p>
          <a:p>
            <a:pPr lvl="3" eaLnBrk="1" hangingPunct="1">
              <a:lnSpc>
                <a:spcPts val="3200"/>
              </a:lnSpc>
              <a:spcBef>
                <a:spcPts val="600"/>
              </a:spcBef>
              <a:spcAft>
                <a:spcPts val="400"/>
              </a:spcAft>
              <a:buClr>
                <a:schemeClr val="tx1"/>
              </a:buClr>
              <a:defRPr/>
            </a:pPr>
            <a:r>
              <a:rPr lang="en-NZ" altLang="en-US" sz="2300" dirty="0">
                <a:ea typeface="Calibri" panose="020F0502020204030204" pitchFamily="34" charset="0"/>
                <a:cs typeface="Times New Roman" panose="02020603050405020304" pitchFamily="18" charset="0"/>
              </a:rPr>
              <a:t>Insurance contract and premium signal only applies to the next 12 months – property owners and planners need to look beyond that to the long term risk-profile.</a:t>
            </a:r>
          </a:p>
        </p:txBody>
      </p:sp>
      <p:pic>
        <p:nvPicPr>
          <p:cNvPr id="38918" name="Picture 3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14338"/>
            <a:ext cx="1990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446131-C799-47CD-8A5C-93CC7B30BC32}" type="slidenum">
              <a:rPr lang="en-NZ" altLang="en-US" smtClean="0">
                <a:solidFill>
                  <a:srgbClr val="898989"/>
                </a:solidFill>
                <a:latin typeface="Calibri" panose="020F0502020204030204" pitchFamily="34" charset="0"/>
              </a:rPr>
              <a:pPr/>
              <a:t>5</a:t>
            </a:fld>
            <a:endParaRPr lang="en-NZ" altLang="en-US">
              <a:solidFill>
                <a:srgbClr val="898989"/>
              </a:solidFill>
              <a:latin typeface="Calibri" panose="020F0502020204030204" pitchFamily="34" charset="0"/>
            </a:endParaRPr>
          </a:p>
        </p:txBody>
      </p:sp>
      <p:sp>
        <p:nvSpPr>
          <p:cNvPr id="3" name="Rectangle 2"/>
          <p:cNvSpPr/>
          <p:nvPr/>
        </p:nvSpPr>
        <p:spPr>
          <a:xfrm>
            <a:off x="2926931" y="270953"/>
            <a:ext cx="5839257" cy="584775"/>
          </a:xfrm>
          <a:prstGeom prst="rect">
            <a:avLst/>
          </a:prstGeom>
        </p:spPr>
        <p:txBody>
          <a:bodyPr wrap="square">
            <a:spAutoFit/>
          </a:bodyPr>
          <a:lstStyle/>
          <a:p>
            <a:pPr>
              <a:defRPr/>
            </a:pPr>
            <a:r>
              <a:rPr lang="en-NZ" altLang="en-US" sz="3200" b="1" dirty="0">
                <a:solidFill>
                  <a:schemeClr val="accent6">
                    <a:lumMod val="75000"/>
                  </a:schemeClr>
                </a:solidFill>
              </a:rPr>
              <a:t>Implications</a:t>
            </a:r>
          </a:p>
        </p:txBody>
      </p:sp>
    </p:spTree>
    <p:extLst>
      <p:ext uri="{BB962C8B-B14F-4D97-AF65-F5344CB8AC3E}">
        <p14:creationId xmlns:p14="http://schemas.microsoft.com/office/powerpoint/2010/main" val="417650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3A7B96-E26E-4421-BBE8-6590E1571CF0}"/>
              </a:ext>
            </a:extLst>
          </p:cNvPr>
          <p:cNvSpPr/>
          <p:nvPr/>
        </p:nvSpPr>
        <p:spPr>
          <a:xfrm>
            <a:off x="179388" y="1101725"/>
            <a:ext cx="8785225" cy="5586413"/>
          </a:xfrm>
          <a:prstGeom prst="rect">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a typeface="ＭＳ Ｐゴシック" pitchFamily="-65" charset="-128"/>
            </a:endParaRPr>
          </a:p>
        </p:txBody>
      </p:sp>
      <p:sp>
        <p:nvSpPr>
          <p:cNvPr id="27651" name="TextBox 14">
            <a:extLst>
              <a:ext uri="{FF2B5EF4-FFF2-40B4-BE49-F238E27FC236}">
                <a16:creationId xmlns:a16="http://schemas.microsoft.com/office/drawing/2014/main" id="{2D08A84E-5B44-4CFB-A64F-224586EF5D84}"/>
              </a:ext>
            </a:extLst>
          </p:cNvPr>
          <p:cNvSpPr txBox="1">
            <a:spLocks noChangeArrowheads="1"/>
          </p:cNvSpPr>
          <p:nvPr/>
        </p:nvSpPr>
        <p:spPr bwMode="auto">
          <a:xfrm>
            <a:off x="457200" y="414338"/>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t>SPEAKER LOGO</a:t>
            </a:r>
          </a:p>
        </p:txBody>
      </p:sp>
      <p:cxnSp>
        <p:nvCxnSpPr>
          <p:cNvPr id="17" name="Straight Connector 16">
            <a:extLst>
              <a:ext uri="{FF2B5EF4-FFF2-40B4-BE49-F238E27FC236}">
                <a16:creationId xmlns:a16="http://schemas.microsoft.com/office/drawing/2014/main" id="{B3B3B249-8A6C-444C-8F57-AFB27CFAE058}"/>
              </a:ext>
            </a:extLst>
          </p:cNvPr>
          <p:cNvCxnSpPr/>
          <p:nvPr/>
        </p:nvCxnSpPr>
        <p:spPr>
          <a:xfrm rot="5400000">
            <a:off x="2257425" y="582613"/>
            <a:ext cx="820737"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246" name="TextBox 18">
            <a:extLst>
              <a:ext uri="{FF2B5EF4-FFF2-40B4-BE49-F238E27FC236}">
                <a16:creationId xmlns:a16="http://schemas.microsoft.com/office/drawing/2014/main" id="{E737416A-34C9-4CA4-8007-3E3A494A6267}"/>
              </a:ext>
            </a:extLst>
          </p:cNvPr>
          <p:cNvSpPr txBox="1">
            <a:spLocks noChangeArrowheads="1"/>
          </p:cNvSpPr>
          <p:nvPr/>
        </p:nvSpPr>
        <p:spPr bwMode="auto">
          <a:xfrm>
            <a:off x="168224" y="1123542"/>
            <a:ext cx="860742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0" t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271463" indent="-2714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eaLnBrk="1" hangingPunct="1">
              <a:lnSpc>
                <a:spcPct val="125000"/>
              </a:lnSpc>
              <a:spcBef>
                <a:spcPct val="0"/>
              </a:spcBef>
              <a:spcAft>
                <a:spcPts val="0"/>
              </a:spcAft>
              <a:buClr>
                <a:schemeClr val="tx1"/>
              </a:buClr>
              <a:defRPr/>
            </a:pPr>
            <a:r>
              <a:rPr lang="en-NZ" altLang="en-US" sz="1800" dirty="0">
                <a:latin typeface="+mn-lt"/>
              </a:rPr>
              <a:t>Manage risk over longer term by considering: </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latin typeface="+mn-lt"/>
              </a:rPr>
              <a:t>where we build </a:t>
            </a:r>
            <a:r>
              <a:rPr lang="en-NZ" altLang="en-US" sz="1700" dirty="0">
                <a:latin typeface="+mn-lt"/>
              </a:rPr>
              <a:t>in future - </a:t>
            </a:r>
            <a:r>
              <a:rPr lang="en-NZ" altLang="en-US" sz="1700" u="sng" dirty="0">
                <a:latin typeface="+mn-lt"/>
              </a:rPr>
              <a:t>don’t consent where adaptation can’t work</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t>how we build </a:t>
            </a:r>
            <a:r>
              <a:rPr lang="en-NZ" altLang="en-US" sz="1700" dirty="0"/>
              <a:t>e.g. requirements placed on developers</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t>providing information on current and future risks</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t>protecting existing infrastructure</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t>upgrading existing infrastructure </a:t>
            </a:r>
            <a:r>
              <a:rPr lang="en-NZ" altLang="en-US" sz="1700" dirty="0"/>
              <a:t>to 21</a:t>
            </a:r>
            <a:r>
              <a:rPr lang="en-NZ" altLang="en-US" sz="1700" baseline="30000" dirty="0"/>
              <a:t>st</a:t>
            </a:r>
            <a:r>
              <a:rPr lang="en-NZ" altLang="en-US" sz="1700" dirty="0"/>
              <a:t> century needs e.g. storm-water drains</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t>building new infrastructure </a:t>
            </a:r>
            <a:r>
              <a:rPr lang="en-NZ" altLang="en-US" sz="1700" dirty="0"/>
              <a:t>where appropriate (e.g. sea-walls)</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t>relocatable buildings/retreat </a:t>
            </a:r>
            <a:r>
              <a:rPr lang="en-NZ" altLang="en-US" sz="1700" dirty="0"/>
              <a:t>where risk is too high/doesn’t make no sense to protect long term</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latin typeface="+mn-lt"/>
              </a:rPr>
              <a:t>improving warning systems and public education </a:t>
            </a:r>
            <a:r>
              <a:rPr lang="en-NZ" altLang="en-US" sz="1700" dirty="0">
                <a:latin typeface="+mn-lt"/>
              </a:rPr>
              <a:t>– so there is time to reduce the impact of storms etc</a:t>
            </a:r>
          </a:p>
          <a:p>
            <a:pPr marL="534988" lvl="3" indent="-268288" eaLnBrk="1" hangingPunct="1">
              <a:lnSpc>
                <a:spcPct val="160000"/>
              </a:lnSpc>
              <a:spcBef>
                <a:spcPct val="0"/>
              </a:spcBef>
              <a:spcAft>
                <a:spcPts val="0"/>
              </a:spcAft>
              <a:buClr>
                <a:schemeClr val="tx1"/>
              </a:buClr>
              <a:buFont typeface="Arial" panose="020B0604020202020204" pitchFamily="34" charset="0"/>
              <a:buChar char="•"/>
              <a:defRPr/>
            </a:pPr>
            <a:r>
              <a:rPr lang="en-NZ" altLang="en-US" sz="1700" b="1" dirty="0">
                <a:latin typeface="+mn-lt"/>
              </a:rPr>
              <a:t>taking</a:t>
            </a:r>
            <a:r>
              <a:rPr lang="en-NZ" altLang="en-US" sz="1700" dirty="0">
                <a:latin typeface="+mn-lt"/>
              </a:rPr>
              <a:t> an ongoing and proactive approach to adaptation using tools such as adaptive pathways</a:t>
            </a:r>
          </a:p>
        </p:txBody>
      </p:sp>
      <p:pic>
        <p:nvPicPr>
          <p:cNvPr id="27654" name="Picture 33" descr="logo">
            <a:extLst>
              <a:ext uri="{FF2B5EF4-FFF2-40B4-BE49-F238E27FC236}">
                <a16:creationId xmlns:a16="http://schemas.microsoft.com/office/drawing/2014/main" id="{2E327D65-D163-460F-B45A-CEFC675A7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14338"/>
            <a:ext cx="1990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
            <a:extLst>
              <a:ext uri="{FF2B5EF4-FFF2-40B4-BE49-F238E27FC236}">
                <a16:creationId xmlns:a16="http://schemas.microsoft.com/office/drawing/2014/main" id="{C3272D56-F29F-4852-87FC-B96C8204D022}"/>
              </a:ext>
            </a:extLst>
          </p:cNvPr>
          <p:cNvSpPr txBox="1">
            <a:spLocks noChangeArrowheads="1"/>
          </p:cNvSpPr>
          <p:nvPr/>
        </p:nvSpPr>
        <p:spPr bwMode="auto">
          <a:xfrm>
            <a:off x="2987675" y="160338"/>
            <a:ext cx="59769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NZ" altLang="en-US" sz="2800" b="1" dirty="0">
                <a:solidFill>
                  <a:srgbClr val="F5750B"/>
                </a:solidFill>
                <a:latin typeface="Arial" panose="020B0604020202020204" pitchFamily="34" charset="0"/>
              </a:rPr>
              <a:t>Coastal planning/management: take the long view</a:t>
            </a:r>
          </a:p>
        </p:txBody>
      </p:sp>
    </p:spTree>
    <p:extLst>
      <p:ext uri="{BB962C8B-B14F-4D97-AF65-F5344CB8AC3E}">
        <p14:creationId xmlns:p14="http://schemas.microsoft.com/office/powerpoint/2010/main" val="1552271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15323</TotalTime>
  <Words>477</Words>
  <Application>Microsoft Office PowerPoint</Application>
  <PresentationFormat>On-screen Show (4:3)</PresentationFormat>
  <Paragraphs>57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ＭＳ Ｐゴシック</vt:lpstr>
      <vt:lpstr>Arial</vt:lpstr>
      <vt:lpstr>Calibri</vt:lpstr>
      <vt:lpstr>Times New Roman</vt:lpstr>
      <vt:lpstr>Office Theme</vt:lpstr>
      <vt:lpstr>PowerPoint Presentation</vt:lpstr>
      <vt:lpstr> Recent New Zealand experience </vt:lpstr>
      <vt:lpstr>PowerPoint Presentation</vt:lpstr>
      <vt:lpstr>PowerPoint Presentation</vt:lpstr>
      <vt:lpstr>PowerPoint Presentation</vt:lpstr>
      <vt:lpstr>PowerPoint Presentation</vt:lpstr>
    </vt:vector>
  </TitlesOfParts>
  <Company>Insurance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ICNZ</dc:creator>
  <cp:lastModifiedBy>Andrew Saunders</cp:lastModifiedBy>
  <cp:revision>766</cp:revision>
  <cp:lastPrinted>2018-01-29T19:55:40Z</cp:lastPrinted>
  <dcterms:created xsi:type="dcterms:W3CDTF">2011-07-12T04:48:58Z</dcterms:created>
  <dcterms:modified xsi:type="dcterms:W3CDTF">2018-09-20T02:46:22Z</dcterms:modified>
</cp:coreProperties>
</file>